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72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Raleway SemiBold"/>
      <p:regular r:id="rId33"/>
      <p:bold r:id="rId34"/>
      <p:italic r:id="rId35"/>
      <p:boldItalic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Libre Franklin"/>
      <p:regular r:id="rId41"/>
      <p:bold r:id="rId42"/>
      <p:italic r:id="rId43"/>
      <p:boldItalic r:id="rId44"/>
    </p:embeddedFont>
    <p:embeddedFont>
      <p:font typeface="Playfair Display"/>
      <p:regular r:id="rId45"/>
      <p:bold r:id="rId46"/>
      <p:italic r:id="rId47"/>
      <p:boldItalic r:id="rId48"/>
    </p:embeddedFont>
    <p:embeddedFont>
      <p:font typeface="Franklin Gothic"/>
      <p:bold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g6SOMPPYpfTJCS2c1AyD4rJ3iF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B4BD50-C223-4FCB-87B9-BA2CA736FD2E}">
  <a:tblStyle styleId="{A4B4BD50-C223-4FCB-87B9-BA2CA736FD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1B5DD21-CF46-4171-86D7-C99FC296DC8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4F1A84B-EC54-49E2-B298-DE96273105FB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LibreFranklin-bold.fntdata"/><Relationship Id="rId41" Type="http://schemas.openxmlformats.org/officeDocument/2006/relationships/font" Target="fonts/LibreFranklin-regular.fntdata"/><Relationship Id="rId44" Type="http://schemas.openxmlformats.org/officeDocument/2006/relationships/font" Target="fonts/LibreFranklin-boldItalic.fntdata"/><Relationship Id="rId43" Type="http://schemas.openxmlformats.org/officeDocument/2006/relationships/font" Target="fonts/LibreFranklin-italic.fntdata"/><Relationship Id="rId46" Type="http://schemas.openxmlformats.org/officeDocument/2006/relationships/font" Target="fonts/PlayfairDisplay-bold.fntdata"/><Relationship Id="rId45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layfairDisplay-boldItalic.fntdata"/><Relationship Id="rId47" Type="http://schemas.openxmlformats.org/officeDocument/2006/relationships/font" Target="fonts/PlayfairDisplay-italic.fntdata"/><Relationship Id="rId49" Type="http://schemas.openxmlformats.org/officeDocument/2006/relationships/font" Target="fonts/Franklin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alewaySemiBold-regular.fntdata"/><Relationship Id="rId32" Type="http://schemas.openxmlformats.org/officeDocument/2006/relationships/slide" Target="slides/slide26.xml"/><Relationship Id="rId35" Type="http://schemas.openxmlformats.org/officeDocument/2006/relationships/font" Target="fonts/RalewaySemiBold-italic.fntdata"/><Relationship Id="rId34" Type="http://schemas.openxmlformats.org/officeDocument/2006/relationships/font" Target="fonts/RalewaySemiBold-bold.fntdata"/><Relationship Id="rId37" Type="http://schemas.openxmlformats.org/officeDocument/2006/relationships/font" Target="fonts/Raleway-regular.fntdata"/><Relationship Id="rId36" Type="http://schemas.openxmlformats.org/officeDocument/2006/relationships/font" Target="fonts/RalewaySemiBold-boldItalic.fntdata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2b3d953b9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242b3d953b9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2b3d953b9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242b3d953b9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2b3d953b9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2b3d953b9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42b3d953b9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2b3d953b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242b3d953b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2b3d953b9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242b3d953b9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2b3d953b9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g242b3d953b9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2b3d953b9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242b3d953b9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2b3d953b9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2b3d953b9_1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42b3d953b9_1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p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1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p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1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p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3" name="Google Shape;74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4" name="Google Shape;494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2" name="Google Shape;502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1" name="Google Shape;511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2177afacc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42177afacc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0" name="Google Shape;520;g242177afacc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2177afacc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42177afacc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2177afac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42177afac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2177afacc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242177afacc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 txBox="1"/>
          <p:nvPr>
            <p:ph type="ctrTitle"/>
          </p:nvPr>
        </p:nvSpPr>
        <p:spPr>
          <a:xfrm>
            <a:off x="539496" y="2637692"/>
            <a:ext cx="5216535" cy="126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8160578" y="2637692"/>
            <a:ext cx="3630168" cy="185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6" name="Google Shape;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255" y="5489511"/>
            <a:ext cx="3541266" cy="90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9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" type="body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9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9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9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one column w/logo">
  <p:cSld name="Title + Content 1- one column w/log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two column w/logo">
  <p:cSld name="Title + Content 1- two column w/log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2" type="body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two column w/chart+logo&#10;Title + Content 1- two column w/chart+logo&#10;Title + Content 1- two column w/chart+logo">
  <p:cSld name="Title + Content 1- two column w/chart+logo&#10;Title + Content 1- two column w/chart+logo&#10;Title + Content 1- two column w/chart+log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2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" type="body"/>
          </p:nvPr>
        </p:nvSpPr>
        <p:spPr>
          <a:xfrm>
            <a:off x="573024" y="2427288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/>
          <p:nvPr>
            <p:ph idx="2" type="chart"/>
          </p:nvPr>
        </p:nvSpPr>
        <p:spPr>
          <a:xfrm>
            <a:off x="4436533" y="2427288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3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81" name="Google Shape;81;p33"/>
          <p:cNvGraphicFramePr/>
          <p:nvPr/>
        </p:nvGraphicFramePr>
        <p:xfrm>
          <a:off x="4384905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1973950"/>
                <a:gridCol w="1973950"/>
                <a:gridCol w="1973950"/>
              </a:tblGrid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4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4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34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34"/>
          <p:cNvSpPr txBox="1"/>
          <p:nvPr>
            <p:ph idx="1" type="body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one column w/seal">
  <p:cSld name="Title + Content 1- one column w/sea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two column w/seal">
  <p:cSld name="Title + Content 1- two column w/seal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2" type="body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two column w/chart+seal">
  <p:cSld name="Title + Content 1- two column w/chart+seal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7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7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8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107" name="Google Shape;107;p38"/>
          <p:cNvGraphicFramePr/>
          <p:nvPr/>
        </p:nvGraphicFramePr>
        <p:xfrm>
          <a:off x="4384905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1973950"/>
                <a:gridCol w="1973950"/>
                <a:gridCol w="1973950"/>
              </a:tblGrid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21"/>
          <p:cNvSpPr txBox="1"/>
          <p:nvPr>
            <p:ph type="title"/>
          </p:nvPr>
        </p:nvSpPr>
        <p:spPr>
          <a:xfrm>
            <a:off x="0" y="2674302"/>
            <a:ext cx="12192000" cy="1509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Times New Roman"/>
              <a:buNone/>
              <a:defRPr sz="1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/>
          <p:nvPr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441" y="5769421"/>
            <a:ext cx="3400442" cy="86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9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9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9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9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one column">
  <p:cSld name="Title + Content 2- on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0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two column">
  <p:cSld name="Title + Content 2- two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1"/>
          <p:cNvSpPr txBox="1"/>
          <p:nvPr>
            <p:ph idx="1" type="body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1"/>
          <p:cNvSpPr txBox="1"/>
          <p:nvPr>
            <p:ph idx="2" type="body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one column w/chart">
  <p:cSld name="Title + Content 2- one column w/char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2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2"/>
          <p:cNvSpPr txBox="1"/>
          <p:nvPr>
            <p:ph idx="1" type="body"/>
          </p:nvPr>
        </p:nvSpPr>
        <p:spPr>
          <a:xfrm>
            <a:off x="573024" y="2282910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2"/>
          <p:cNvSpPr/>
          <p:nvPr>
            <p:ph idx="2" type="chart"/>
          </p:nvPr>
        </p:nvSpPr>
        <p:spPr>
          <a:xfrm>
            <a:off x="4470399" y="2282910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one column w/logo">
  <p:cSld name="Title + Content 2- one column w/log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3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3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two column w/logo">
  <p:cSld name="Title + Content 2- two column w/log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4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4"/>
          <p:cNvSpPr txBox="1"/>
          <p:nvPr>
            <p:ph idx="1" type="body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44"/>
          <p:cNvSpPr txBox="1"/>
          <p:nvPr>
            <p:ph idx="2" type="body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two column w/chart+logo">
  <p:cSld name="Title + Content 2- two column w/chart+log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5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45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one column w/seal">
  <p:cSld name="Title + Content 2- one column w/seal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6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two column w/seal">
  <p:cSld name="Title + Content 2- two column w/seal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7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0" name="Google Shape;15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7"/>
          <p:cNvSpPr txBox="1"/>
          <p:nvPr/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300"/>
              <a:buFont typeface="Playfair Display"/>
              <a:buNone/>
            </a:pPr>
            <a:r>
              <a:rPr b="1" i="0" lang="en-US" sz="3300" u="none" cap="none" strike="noStrike">
                <a:solidFill>
                  <a:srgbClr val="00715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edit Master title style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7"/>
          <p:cNvSpPr txBox="1"/>
          <p:nvPr/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300"/>
              <a:buFont typeface="Playfair Display"/>
              <a:buNone/>
            </a:pPr>
            <a:r>
              <a:rPr b="1" i="0" lang="en-US" sz="3300" u="none" cap="none" strike="noStrike">
                <a:solidFill>
                  <a:srgbClr val="00715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edit title copy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7"/>
          <p:cNvSpPr txBox="1"/>
          <p:nvPr>
            <p:ph idx="1" type="body"/>
          </p:nvPr>
        </p:nvSpPr>
        <p:spPr>
          <a:xfrm>
            <a:off x="573024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7"/>
          <p:cNvSpPr txBox="1"/>
          <p:nvPr>
            <p:ph idx="2" type="body"/>
          </p:nvPr>
        </p:nvSpPr>
        <p:spPr>
          <a:xfrm>
            <a:off x="6126369" y="2277729"/>
            <a:ext cx="4980321" cy="3521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- one column w/chart+seal">
  <p:cSld name="Title + Content 2- one column w/chart+seal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8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8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8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 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2"/>
          <p:cNvSpPr txBox="1"/>
          <p:nvPr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</a:t>
            </a:r>
            <a:br>
              <a:rPr b="1" i="0" lang="en-US" sz="7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7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Vermont</a:t>
            </a:r>
            <a:endParaRPr b="1" i="0" sz="7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22"/>
          <p:cNvSpPr txBox="1"/>
          <p:nvPr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1791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2"/>
          <p:cNvSpPr/>
          <p:nvPr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">
  <p:cSld name="Title + Content 3- one column 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9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9"/>
          <p:cNvSpPr txBox="1"/>
          <p:nvPr>
            <p:ph idx="1" type="body"/>
          </p:nvPr>
        </p:nvSpPr>
        <p:spPr>
          <a:xfrm>
            <a:off x="573024" y="2333625"/>
            <a:ext cx="10515600" cy="291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3- two column">
  <p:cSld name="1_Title + Content 3- two colum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0"/>
          <p:cNvSpPr txBox="1"/>
          <p:nvPr/>
        </p:nvSpPr>
        <p:spPr>
          <a:xfrm>
            <a:off x="573024" y="831469"/>
            <a:ext cx="10081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300"/>
              <a:buFont typeface="Playfair Display"/>
              <a:buNone/>
            </a:pPr>
            <a:r>
              <a:rPr b="1" i="0" lang="en-US" sz="3300" u="none" cap="none" strike="noStrike">
                <a:solidFill>
                  <a:srgbClr val="00715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edit title copy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0"/>
          <p:cNvSpPr txBox="1"/>
          <p:nvPr>
            <p:ph idx="1" type="body"/>
          </p:nvPr>
        </p:nvSpPr>
        <p:spPr>
          <a:xfrm>
            <a:off x="5674413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50"/>
          <p:cNvSpPr txBox="1"/>
          <p:nvPr>
            <p:ph idx="2" type="body"/>
          </p:nvPr>
        </p:nvSpPr>
        <p:spPr>
          <a:xfrm>
            <a:off x="573024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w/chart">
  <p:cSld name="Title + Content 3- one column w/char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1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51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2"/>
          <p:cNvSpPr txBox="1"/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52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179" name="Google Shape;179;p52"/>
          <p:cNvGraphicFramePr/>
          <p:nvPr/>
        </p:nvGraphicFramePr>
        <p:xfrm>
          <a:off x="4384905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2380350"/>
                <a:gridCol w="2380350"/>
                <a:gridCol w="2380350"/>
              </a:tblGrid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3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3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53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53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53"/>
          <p:cNvSpPr txBox="1"/>
          <p:nvPr>
            <p:ph idx="1" type="body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w/logo">
  <p:cSld name="Title + Content 3- one column w/logo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4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4"/>
          <p:cNvSpPr txBox="1"/>
          <p:nvPr>
            <p:ph idx="1" type="body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two column w/logo">
  <p:cSld name="Title + Content 3- two column w/log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5"/>
          <p:cNvSpPr txBox="1"/>
          <p:nvPr>
            <p:ph idx="1" type="body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55"/>
          <p:cNvSpPr txBox="1"/>
          <p:nvPr>
            <p:ph idx="2" type="body"/>
          </p:nvPr>
        </p:nvSpPr>
        <p:spPr>
          <a:xfrm>
            <a:off x="6083487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w/logo&#10;Title + Content 3- one column w/logo&#10;Title + Content 3- two column w/chart+logo">
  <p:cSld name="Title + Content 3- one column w/logo&#10;Title + Content 3- one column w/logo&#10;Title + Content 3- two column w/chart+log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6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56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7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7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205" name="Google Shape;205;p57"/>
          <p:cNvGraphicFramePr/>
          <p:nvPr/>
        </p:nvGraphicFramePr>
        <p:xfrm>
          <a:off x="4384905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2380350"/>
                <a:gridCol w="2380350"/>
                <a:gridCol w="2380350"/>
              </a:tblGrid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8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8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58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58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58"/>
          <p:cNvSpPr txBox="1"/>
          <p:nvPr>
            <p:ph idx="1" type="body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510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 txBox="1"/>
          <p:nvPr>
            <p:ph type="title"/>
          </p:nvPr>
        </p:nvSpPr>
        <p:spPr>
          <a:xfrm>
            <a:off x="573024" y="2116571"/>
            <a:ext cx="11005257" cy="553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5000"/>
              <a:buFont typeface="Impact"/>
              <a:buNone/>
              <a:defRPr b="0" i="0" sz="5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195" y="5322741"/>
            <a:ext cx="3541266" cy="90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w/seal">
  <p:cSld name="Title + Content 3- one column w/seal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9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9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two column w/seal">
  <p:cSld name="Title + Content 3- two column w/seal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0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0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0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- one column w/chart+seal">
  <p:cSld name="Title + Content 3- one column w/chart+se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1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61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2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62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231" name="Google Shape;231;p62"/>
          <p:cNvGraphicFramePr/>
          <p:nvPr/>
        </p:nvGraphicFramePr>
        <p:xfrm>
          <a:off x="4384905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1973950"/>
                <a:gridCol w="1973950"/>
                <a:gridCol w="1973950"/>
              </a:tblGrid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  <a:tr h="7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800" marB="36800" marR="73575" marL="7357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3"/>
          <p:cNvSpPr txBox="1"/>
          <p:nvPr>
            <p:ph idx="1" type="body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63"/>
          <p:cNvSpPr txBox="1"/>
          <p:nvPr>
            <p:ph type="title"/>
          </p:nvPr>
        </p:nvSpPr>
        <p:spPr>
          <a:xfrm rot="5400000">
            <a:off x="-883243" y="2197429"/>
            <a:ext cx="3784487" cy="118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3"/>
          <p:cNvSpPr/>
          <p:nvPr>
            <p:ph idx="2" type="pic"/>
          </p:nvPr>
        </p:nvSpPr>
        <p:spPr>
          <a:xfrm>
            <a:off x="1828800" y="3482623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63"/>
          <p:cNvSpPr/>
          <p:nvPr>
            <p:ph idx="3" type="pic"/>
          </p:nvPr>
        </p:nvSpPr>
        <p:spPr>
          <a:xfrm>
            <a:off x="1828800" y="899806"/>
            <a:ext cx="3611140" cy="2466622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63"/>
          <p:cNvSpPr txBox="1"/>
          <p:nvPr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text.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1a- one column">
  <p:cSld name="1_Title + Content 1a- one colum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4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4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1a- two column">
  <p:cSld name="1_Title + Content 1a- two colum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6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65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65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1a- one column w/chart ">
  <p:cSld name="1_Title + Content 1a- one column w/chart 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6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66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+ Content 1a- one column w/seal">
  <p:cSld name="2_Title + Content 1a- one column w/seal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7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7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+ Content 1a- two column w/seal">
  <p:cSld name="3_Title + Content 1a- two column w/seal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8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8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68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 slide 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 txBox="1"/>
          <p:nvPr>
            <p:ph type="title"/>
          </p:nvPr>
        </p:nvSpPr>
        <p:spPr>
          <a:xfrm>
            <a:off x="573024" y="2116570"/>
            <a:ext cx="11005257" cy="752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D23E"/>
              </a:buClr>
              <a:buSzPts val="3200"/>
              <a:buFont typeface="Impact"/>
              <a:buNone/>
              <a:defRPr b="0" i="0" sz="32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+ Content 1a- one column w/seal+chart ">
  <p:cSld name="2_Title + Content 1a- one column w/seal+chart 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9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9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a- one column ">
  <p:cSld name="Title + Content 2a- one column 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0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0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a- two column ">
  <p:cSld name="Title + Content 2a- two column 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71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71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2a- one column /chart">
  <p:cSld name="Title + Content 2a- one column /char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2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72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72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2a- one column w/seal ">
  <p:cSld name="1_Title + Content 2a- one column w/seal 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3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73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2a- two column w/seal">
  <p:cSld name="1_Title + Content 2a- two column w/seal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4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74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74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2a- one column /seal+chart">
  <p:cSld name="1_Title + Content 2a- one column /seal+char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7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75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75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3a- one column ">
  <p:cSld name="1_Title + Content 3a- one column 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76"/>
          <p:cNvSpPr txBox="1"/>
          <p:nvPr>
            <p:ph idx="1" type="body"/>
          </p:nvPr>
        </p:nvSpPr>
        <p:spPr>
          <a:xfrm>
            <a:off x="573024" y="2333625"/>
            <a:ext cx="10515600" cy="291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3a- two column">
  <p:cSld name="Title + Content 3a- two column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7"/>
          <p:cNvSpPr txBox="1"/>
          <p:nvPr/>
        </p:nvSpPr>
        <p:spPr>
          <a:xfrm>
            <a:off x="573024" y="831469"/>
            <a:ext cx="10081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300"/>
              <a:buFont typeface="Playfair Display"/>
              <a:buNone/>
            </a:pPr>
            <a:r>
              <a:rPr b="1" i="0" lang="en-US" sz="3300" u="none" cap="none" strike="noStrike">
                <a:solidFill>
                  <a:srgbClr val="00715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edit title copy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7"/>
          <p:cNvSpPr txBox="1"/>
          <p:nvPr>
            <p:ph idx="1" type="body"/>
          </p:nvPr>
        </p:nvSpPr>
        <p:spPr>
          <a:xfrm>
            <a:off x="5674413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77"/>
          <p:cNvSpPr txBox="1"/>
          <p:nvPr>
            <p:ph idx="2" type="body"/>
          </p:nvPr>
        </p:nvSpPr>
        <p:spPr>
          <a:xfrm>
            <a:off x="573024" y="2277729"/>
            <a:ext cx="4980321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Content 3a- one column w/chart">
  <p:cSld name="1_Title + Content 3a- one column w/char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8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8"/>
          <p:cNvSpPr txBox="1"/>
          <p:nvPr>
            <p:ph idx="1" type="body"/>
          </p:nvPr>
        </p:nvSpPr>
        <p:spPr>
          <a:xfrm>
            <a:off x="573024" y="2306973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78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one column">
  <p:cSld name="Title + Content 1- one 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5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+ Content 3a- one column w/seal ">
  <p:cSld name="2_Title + Content 3a- one column w/seal 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9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9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+ Content 3a- two column w/seal">
  <p:cSld name="2_Title + Content 3a- two column w/seal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0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80"/>
          <p:cNvSpPr txBox="1"/>
          <p:nvPr>
            <p:ph idx="1" type="body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80"/>
          <p:cNvSpPr txBox="1"/>
          <p:nvPr>
            <p:ph idx="2" type="body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+ Content 3a- one column /seal+chart">
  <p:cSld name="2_Title + Content 3a- one column /seal+char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1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81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81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4- one column ">
  <p:cSld name="Title + Content 4- one column 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82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82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4- two column ">
  <p:cSld name="Title + Content 4- two column 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83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83"/>
          <p:cNvSpPr txBox="1"/>
          <p:nvPr>
            <p:ph idx="1" type="body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83"/>
          <p:cNvSpPr txBox="1"/>
          <p:nvPr>
            <p:ph idx="2" type="body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4- one column w/chart">
  <p:cSld name="Title + Content 4- one column w/char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4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84"/>
          <p:cNvSpPr/>
          <p:nvPr>
            <p:ph idx="2" type="chart"/>
          </p:nvPr>
        </p:nvSpPr>
        <p:spPr>
          <a:xfrm>
            <a:off x="4470399" y="2306973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84"/>
          <p:cNvSpPr txBox="1"/>
          <p:nvPr>
            <p:ph idx="1" type="body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5- one column ">
  <p:cSld name="Title + Content 5- one column 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85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85"/>
          <p:cNvSpPr txBox="1"/>
          <p:nvPr>
            <p:ph idx="1" type="body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5- two column ">
  <p:cSld name="Title + Content 5- two column 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6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86"/>
          <p:cNvSpPr txBox="1"/>
          <p:nvPr>
            <p:ph idx="1" type="body"/>
          </p:nvPr>
        </p:nvSpPr>
        <p:spPr>
          <a:xfrm>
            <a:off x="573024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86"/>
          <p:cNvSpPr txBox="1"/>
          <p:nvPr>
            <p:ph idx="2" type="body"/>
          </p:nvPr>
        </p:nvSpPr>
        <p:spPr>
          <a:xfrm>
            <a:off x="6278498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6- one column ">
  <p:cSld name="Title + Content 6- one column 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7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EEF7"/>
              </a:buClr>
              <a:buSzPts val="3500"/>
              <a:buFont typeface="Times New Roman"/>
              <a:buNone/>
              <a:defRPr>
                <a:solidFill>
                  <a:srgbClr val="D5EEF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87"/>
          <p:cNvSpPr txBox="1"/>
          <p:nvPr>
            <p:ph idx="1" type="body"/>
          </p:nvPr>
        </p:nvSpPr>
        <p:spPr>
          <a:xfrm>
            <a:off x="573024" y="2271966"/>
            <a:ext cx="10961750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6- twocolumn ">
  <p:cSld name="Title + Content 6- twocolumn 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88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EEF7"/>
              </a:buClr>
              <a:buSzPts val="3500"/>
              <a:buFont typeface="Times New Roman"/>
              <a:buNone/>
              <a:defRPr>
                <a:solidFill>
                  <a:srgbClr val="D5EEF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88"/>
          <p:cNvSpPr txBox="1"/>
          <p:nvPr>
            <p:ph idx="1" type="body"/>
          </p:nvPr>
        </p:nvSpPr>
        <p:spPr>
          <a:xfrm>
            <a:off x="573024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88"/>
          <p:cNvSpPr txBox="1"/>
          <p:nvPr>
            <p:ph idx="2" type="body"/>
          </p:nvPr>
        </p:nvSpPr>
        <p:spPr>
          <a:xfrm>
            <a:off x="6278498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two column">
  <p:cSld name="Title + Content 1- two colum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2" type="body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7- one column ">
  <p:cSld name="Title + Content 7- one column 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9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E4F"/>
              </a:buClr>
              <a:buSzPts val="3500"/>
              <a:buFont typeface="Times New Roman"/>
              <a:buNone/>
              <a:defRPr>
                <a:solidFill>
                  <a:srgbClr val="005E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89"/>
          <p:cNvSpPr txBox="1"/>
          <p:nvPr>
            <p:ph idx="1" type="body"/>
          </p:nvPr>
        </p:nvSpPr>
        <p:spPr>
          <a:xfrm>
            <a:off x="573024" y="2271966"/>
            <a:ext cx="10961750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7- two column ">
  <p:cSld name="Title + Content 7- two column 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90"/>
          <p:cNvSpPr txBox="1"/>
          <p:nvPr>
            <p:ph type="title"/>
          </p:nvPr>
        </p:nvSpPr>
        <p:spPr>
          <a:xfrm>
            <a:off x="573024" y="831469"/>
            <a:ext cx="10961750" cy="1330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E4F"/>
              </a:buClr>
              <a:buSzPts val="3500"/>
              <a:buFont typeface="Times New Roman"/>
              <a:buNone/>
              <a:defRPr>
                <a:solidFill>
                  <a:srgbClr val="005E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90"/>
          <p:cNvSpPr txBox="1"/>
          <p:nvPr>
            <p:ph idx="1" type="body"/>
          </p:nvPr>
        </p:nvSpPr>
        <p:spPr>
          <a:xfrm>
            <a:off x="573024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90"/>
          <p:cNvSpPr txBox="1"/>
          <p:nvPr>
            <p:ph idx="2" type="body"/>
          </p:nvPr>
        </p:nvSpPr>
        <p:spPr>
          <a:xfrm>
            <a:off x="6278498" y="2271966"/>
            <a:ext cx="5256276" cy="38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i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8- yellow photo-left">
  <p:cSld name="Title + Content 8- yellow photo-lef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1"/>
          <p:cNvSpPr/>
          <p:nvPr>
            <p:ph idx="2" type="pic"/>
          </p:nvPr>
        </p:nvSpPr>
        <p:spPr>
          <a:xfrm>
            <a:off x="0" y="0"/>
            <a:ext cx="619073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91"/>
          <p:cNvSpPr txBox="1"/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91"/>
          <p:cNvSpPr txBox="1"/>
          <p:nvPr>
            <p:ph idx="1" type="body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>
                <a:solidFill>
                  <a:srgbClr val="262626"/>
                </a:solidFill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>
                <a:solidFill>
                  <a:srgbClr val="262626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91"/>
          <p:cNvSpPr txBox="1"/>
          <p:nvPr>
            <p:ph idx="3" type="body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i="1" sz="1600"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>
                <a:solidFill>
                  <a:srgbClr val="262626"/>
                </a:solidFill>
              </a:defRPr>
            </a:lvl2pPr>
            <a:lvl3pPr indent="-32385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>
                <a:solidFill>
                  <a:srgbClr val="262626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8- lt green photo left">
  <p:cSld name="Title + Content 8- lt green photo lef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92"/>
          <p:cNvSpPr/>
          <p:nvPr>
            <p:ph idx="2" type="pic"/>
          </p:nvPr>
        </p:nvSpPr>
        <p:spPr>
          <a:xfrm>
            <a:off x="0" y="1"/>
            <a:ext cx="619073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92"/>
          <p:cNvSpPr txBox="1"/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92"/>
          <p:cNvSpPr txBox="1"/>
          <p:nvPr>
            <p:ph idx="1" type="body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92"/>
          <p:cNvSpPr txBox="1"/>
          <p:nvPr>
            <p:ph idx="3" type="body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8- mid blue photo left">
  <p:cSld name="Title + Content 8- mid blue photo lef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93"/>
          <p:cNvSpPr/>
          <p:nvPr>
            <p:ph idx="2" type="pic"/>
          </p:nvPr>
        </p:nvSpPr>
        <p:spPr>
          <a:xfrm>
            <a:off x="0" y="1"/>
            <a:ext cx="619073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93"/>
          <p:cNvSpPr txBox="1"/>
          <p:nvPr>
            <p:ph type="title"/>
          </p:nvPr>
        </p:nvSpPr>
        <p:spPr>
          <a:xfrm>
            <a:off x="6400799" y="831469"/>
            <a:ext cx="52392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93"/>
          <p:cNvSpPr txBox="1"/>
          <p:nvPr>
            <p:ph idx="1" type="body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93"/>
          <p:cNvSpPr txBox="1"/>
          <p:nvPr>
            <p:ph idx="3" type="body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0" i="1" sz="1600"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9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390" name="Google Shape;390;p19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95" name="Google Shape;395;p19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6" name="Google Shape;396;p19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19"/>
          <p:cNvSpPr txBox="1"/>
          <p:nvPr>
            <p:ph idx="1" type="body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2" type="body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9" name="Google Shape;399;p19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19"/>
          <p:cNvSpPr txBox="1"/>
          <p:nvPr>
            <p:ph idx="3" type="body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4" type="body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2" name="Google Shape;402;p19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9"/>
          <p:cNvSpPr txBox="1"/>
          <p:nvPr>
            <p:ph idx="5" type="body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6" type="body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5" name="Google Shape;405;p19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" name="Google Shape;406;p19"/>
          <p:cNvSpPr txBox="1"/>
          <p:nvPr>
            <p:ph idx="7" type="body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19"/>
          <p:cNvSpPr txBox="1"/>
          <p:nvPr>
            <p:ph idx="8" type="body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8" name="Google Shape;408;p19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19"/>
          <p:cNvSpPr txBox="1"/>
          <p:nvPr>
            <p:ph idx="9" type="body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p19"/>
          <p:cNvSpPr txBox="1"/>
          <p:nvPr>
            <p:ph idx="13" type="body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19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9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0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416" name="Google Shape;416;p20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19" name="Google Shape;419;p20"/>
          <p:cNvSpPr/>
          <p:nvPr>
            <p:ph idx="2" type="pic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20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1" name="Google Shape;421;p20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20"/>
          <p:cNvSpPr txBox="1"/>
          <p:nvPr>
            <p:ph idx="1" type="body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20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0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0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5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115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15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4"/>
          <p:cNvSpPr txBox="1"/>
          <p:nvPr>
            <p:ph idx="1" type="body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94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3" name="Google Shape;433;p94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4" name="Google Shape;434;p94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p94"/>
          <p:cNvSpPr/>
          <p:nvPr>
            <p:ph idx="3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36" name="Google Shape;436;p9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37" name="Google Shape;437;p9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8" name="Google Shape;438;p9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9" name="Google Shape;439;p9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5"/>
          <p:cNvSpPr txBox="1"/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2" name="Google Shape;442;p95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443" name="Google Shape;443;p9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4" name="Google Shape;444;p9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5" name="Google Shape;445;p9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46" name="Google Shape;446;p95"/>
          <p:cNvSpPr txBox="1"/>
          <p:nvPr>
            <p:ph idx="1" type="body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47" name="Google Shape;447;p95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1- one column w/chart+ Content 1- one column with chart">
  <p:cSld name="Title + Content 1- one column w/chart+ Content 1- one column with char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573024" y="2298081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7"/>
          <p:cNvSpPr/>
          <p:nvPr>
            <p:ph idx="2" type="chart"/>
          </p:nvPr>
        </p:nvSpPr>
        <p:spPr>
          <a:xfrm>
            <a:off x="4436533" y="2298081"/>
            <a:ext cx="6652155" cy="357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">
  <p:cSld name="Summary "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6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50" name="Google Shape;450;p96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96"/>
          <p:cNvSpPr txBox="1"/>
          <p:nvPr>
            <p:ph idx="1" type="body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52" name="Google Shape;452;p96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53" name="Google Shape;453;p96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4" name="Google Shape;454;p96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5" name="Google Shape;455;p96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56" name="Google Shape;456;p96"/>
          <p:cNvSpPr txBox="1"/>
          <p:nvPr>
            <p:ph idx="2" type="body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96"/>
          <p:cNvSpPr txBox="1"/>
          <p:nvPr>
            <p:ph idx="3" type="body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p96"/>
          <p:cNvSpPr txBox="1"/>
          <p:nvPr>
            <p:ph idx="4" type="body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96"/>
          <p:cNvSpPr txBox="1"/>
          <p:nvPr>
            <p:ph idx="5" type="body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96"/>
          <p:cNvSpPr txBox="1"/>
          <p:nvPr>
            <p:ph idx="6" type="body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96"/>
          <p:cNvSpPr txBox="1"/>
          <p:nvPr>
            <p:ph idx="7" type="body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96"/>
          <p:cNvSpPr txBox="1"/>
          <p:nvPr>
            <p:ph idx="8" type="body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96"/>
          <p:cNvSpPr txBox="1"/>
          <p:nvPr>
            <p:ph idx="9" type="body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4" name="Google Shape;464;p96"/>
          <p:cNvSpPr txBox="1"/>
          <p:nvPr>
            <p:ph idx="13" type="body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96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96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9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 txBox="1"/>
          <p:nvPr>
            <p:ph type="title"/>
          </p:nvPr>
        </p:nvSpPr>
        <p:spPr>
          <a:xfrm>
            <a:off x="573024" y="831469"/>
            <a:ext cx="108012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" type="body"/>
          </p:nvPr>
        </p:nvSpPr>
        <p:spPr>
          <a:xfrm>
            <a:off x="573024" y="2298081"/>
            <a:ext cx="3626443" cy="365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54" name="Google Shape;54;p28"/>
          <p:cNvGraphicFramePr/>
          <p:nvPr/>
        </p:nvGraphicFramePr>
        <p:xfrm>
          <a:off x="4384907" y="2298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{A4B4BD50-C223-4FCB-87B9-BA2CA736FD2E}</a:tableStyleId>
              </a:tblPr>
              <a:tblGrid>
                <a:gridCol w="2329775"/>
                <a:gridCol w="2329775"/>
                <a:gridCol w="2329775"/>
              </a:tblGrid>
              <a:tr h="7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5" name="Google Shape;55;p28"/>
          <p:cNvGraphicFramePr/>
          <p:nvPr/>
        </p:nvGraphicFramePr>
        <p:xfrm>
          <a:off x="-591015" y="-17730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{71B5DD21-CF46-4171-86D7-C99FC296DC80}</a:tableStyleId>
              </a:tblPr>
              <a:tblGrid>
                <a:gridCol w="20830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55"/>
              </a:buClr>
              <a:buSzPts val="3500"/>
              <a:buFont typeface="Times New Roman"/>
              <a:buNone/>
              <a:defRPr b="1" i="0" sz="3500" u="none" cap="none" strike="noStrike">
                <a:solidFill>
                  <a:srgbClr val="00715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 txBox="1"/>
          <p:nvPr>
            <p:ph idx="1" type="body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0.jpg"/><Relationship Id="rId5" Type="http://schemas.openxmlformats.org/officeDocument/2006/relationships/image" Target="../media/image53.jpg"/><Relationship Id="rId6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2.jpg"/><Relationship Id="rId5" Type="http://schemas.openxmlformats.org/officeDocument/2006/relationships/image" Target="../media/image38.jpg"/><Relationship Id="rId6" Type="http://schemas.openxmlformats.org/officeDocument/2006/relationships/image" Target="../media/image4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iki.cancerimagingarchive.net/pages/viewpage.action?pageId=22516629" TargetMode="External"/><Relationship Id="rId4" Type="http://schemas.openxmlformats.org/officeDocument/2006/relationships/hyperlink" Target="https://vindr.ai/datasets/mamm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59.jpg"/><Relationship Id="rId5" Type="http://schemas.openxmlformats.org/officeDocument/2006/relationships/image" Target="../media/image28.jpg"/><Relationship Id="rId6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"/>
          <p:cNvSpPr txBox="1"/>
          <p:nvPr>
            <p:ph idx="1" type="subTitle"/>
          </p:nvPr>
        </p:nvSpPr>
        <p:spPr>
          <a:xfrm>
            <a:off x="7067773" y="2485016"/>
            <a:ext cx="5357673" cy="2774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200"/>
              <a:buNone/>
            </a:pPr>
            <a:r>
              <a:rPr b="1" lang="en-US" sz="220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Classification/Detection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1" sz="2200">
              <a:solidFill>
                <a:srgbClr val="5481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8135"/>
              </a:buClr>
              <a:buSzPts val="1800"/>
              <a:buNone/>
            </a:pPr>
            <a:r>
              <a:rPr b="1" lang="en-US" sz="180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Muhammad Adil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8135"/>
              </a:buClr>
              <a:buSzPts val="1800"/>
              <a:buNone/>
            </a:pPr>
            <a:r>
              <a:rPr b="1" lang="en-US" sz="180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Ahmad Arrabi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8135"/>
              </a:buClr>
              <a:buSzPts val="1800"/>
              <a:buNone/>
            </a:pPr>
            <a:r>
              <a:rPr b="1" lang="en-US" sz="180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Farzana Akhter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8135"/>
              </a:buClr>
              <a:buSzPts val="1800"/>
              <a:buNone/>
            </a:pPr>
            <a:r>
              <a:rPr b="1" lang="en-US" sz="180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 Lunn</a:t>
            </a:r>
            <a:endParaRPr b="1">
              <a:solidFill>
                <a:srgbClr val="5481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2b3d953b9_2_10"/>
          <p:cNvSpPr txBox="1"/>
          <p:nvPr>
            <p:ph type="title"/>
          </p:nvPr>
        </p:nvSpPr>
        <p:spPr>
          <a:xfrm>
            <a:off x="952500" y="1134950"/>
            <a:ext cx="10925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Results (Pretrained AlexNet + augmentation)</a:t>
            </a:r>
            <a:endParaRPr/>
          </a:p>
        </p:txBody>
      </p:sp>
      <p:sp>
        <p:nvSpPr>
          <p:cNvPr id="570" name="Google Shape;570;g242b3d953b9_2_10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1" name="Google Shape;571;g242b3d953b9_2_10"/>
          <p:cNvSpPr txBox="1"/>
          <p:nvPr/>
        </p:nvSpPr>
        <p:spPr>
          <a:xfrm>
            <a:off x="862325" y="2100525"/>
            <a:ext cx="72687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athway Gothic One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adding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blur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perspective transformation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 reduced but still apparent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= 0.57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0.55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= 0.59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0.64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○"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○"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2" name="Google Shape;572;g242b3d953b9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375" y="2067475"/>
            <a:ext cx="31527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42b3d953b9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75" y="4265600"/>
            <a:ext cx="3752550" cy="2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42b3d953b9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475" y="4265600"/>
            <a:ext cx="3752550" cy="2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2b3d953b9_2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6500" y="4265625"/>
            <a:ext cx="3752550" cy="250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2b3d953b9_2_25"/>
          <p:cNvSpPr txBox="1"/>
          <p:nvPr>
            <p:ph type="title"/>
          </p:nvPr>
        </p:nvSpPr>
        <p:spPr>
          <a:xfrm>
            <a:off x="952500" y="1134950"/>
            <a:ext cx="10925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Results (Pretrained AlexNet + augmentation)</a:t>
            </a:r>
            <a:endParaRPr/>
          </a:p>
        </p:txBody>
      </p:sp>
      <p:sp>
        <p:nvSpPr>
          <p:cNvPr id="581" name="Google Shape;581;g242b3d953b9_2_25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2" name="Google Shape;582;g242b3d953b9_2_25"/>
          <p:cNvSpPr txBox="1"/>
          <p:nvPr/>
        </p:nvSpPr>
        <p:spPr>
          <a:xfrm>
            <a:off x="862325" y="2100525"/>
            <a:ext cx="72687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athway Gothic One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horizontal flipping and rotation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Solved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Overfitting! but the training was a bit unstable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= 0.60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0.45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= 0.90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0.53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has the lowest false negative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3" name="Google Shape;583;g242b3d953b9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800" y="2100525"/>
            <a:ext cx="32099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42b3d953b9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375" y="4170950"/>
            <a:ext cx="3756175" cy="25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42b3d953b9_2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325" y="4274316"/>
            <a:ext cx="3446025" cy="229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42b3d953b9_2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8350" y="4274338"/>
            <a:ext cx="3446025" cy="229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2b3d953b9_1_124"/>
          <p:cNvSpPr txBox="1"/>
          <p:nvPr>
            <p:ph type="title"/>
          </p:nvPr>
        </p:nvSpPr>
        <p:spPr>
          <a:xfrm>
            <a:off x="964027" y="879075"/>
            <a:ext cx="104127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Pretrained AlexNet as a feature extractor </a:t>
            </a:r>
            <a:endParaRPr/>
          </a:p>
        </p:txBody>
      </p:sp>
      <p:sp>
        <p:nvSpPr>
          <p:cNvPr id="593" name="Google Shape;593;g242b3d953b9_1_124"/>
          <p:cNvSpPr txBox="1"/>
          <p:nvPr>
            <p:ph idx="1" type="body"/>
          </p:nvPr>
        </p:nvSpPr>
        <p:spPr>
          <a:xfrm>
            <a:off x="1431850" y="2076725"/>
            <a:ext cx="10938300" cy="345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Remaining problems: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The most effective CNN-classifier just predicts image as malignant (78%)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US" sz="2100"/>
              <a:t>High recall</a:t>
            </a:r>
            <a:r>
              <a:rPr lang="en-US" sz="2100"/>
              <a:t>,</a:t>
            </a:r>
            <a:r>
              <a:rPr lang="en-US" sz="2100"/>
              <a:t> but mediocre accuracy, precision, and f1 score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Implementing machine learning classifiers using pre-trained, augmented weights from horizontal flipping and rotations: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PCA-SVM hybrid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SVM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Do we need all the fully connected layers?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Overfitting to noise in training data?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2b3d953b9_1_0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9" name="Google Shape;599;g242b3d953b9_1_0"/>
          <p:cNvSpPr/>
          <p:nvPr/>
        </p:nvSpPr>
        <p:spPr>
          <a:xfrm>
            <a:off x="11008600" y="3602700"/>
            <a:ext cx="327000" cy="42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42b3d953b9_1_0"/>
          <p:cNvSpPr txBox="1"/>
          <p:nvPr/>
        </p:nvSpPr>
        <p:spPr>
          <a:xfrm>
            <a:off x="10647000" y="4123775"/>
            <a:ext cx="1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P(Y = 1 | X)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01" name="Google Shape;601;g242b3d953b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00" y="2060350"/>
            <a:ext cx="10254400" cy="335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g242b3d953b9_1_0"/>
          <p:cNvCxnSpPr>
            <a:endCxn id="599" idx="1"/>
          </p:cNvCxnSpPr>
          <p:nvPr/>
        </p:nvCxnSpPr>
        <p:spPr>
          <a:xfrm flipH="1" rot="10800000">
            <a:off x="10340200" y="3813000"/>
            <a:ext cx="668400" cy="1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g242b3d953b9_1_0"/>
          <p:cNvSpPr txBox="1"/>
          <p:nvPr/>
        </p:nvSpPr>
        <p:spPr>
          <a:xfrm>
            <a:off x="4572000" y="5333500"/>
            <a:ext cx="737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**Trained weights from 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orizontal flipping and rotation loaded onto network</a:t>
            </a:r>
            <a:endParaRPr sz="600"/>
          </a:p>
        </p:txBody>
      </p:sp>
      <p:sp>
        <p:nvSpPr>
          <p:cNvPr id="604" name="Google Shape;604;g242b3d953b9_1_0"/>
          <p:cNvSpPr txBox="1"/>
          <p:nvPr>
            <p:ph type="title"/>
          </p:nvPr>
        </p:nvSpPr>
        <p:spPr>
          <a:xfrm>
            <a:off x="888724" y="1117625"/>
            <a:ext cx="11139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Full Pretrained AlexNet → PCA → SVM</a:t>
            </a:r>
            <a:endParaRPr/>
          </a:p>
        </p:txBody>
      </p:sp>
      <p:sp>
        <p:nvSpPr>
          <p:cNvPr id="605" name="Google Shape;605;g242b3d953b9_1_0"/>
          <p:cNvSpPr txBox="1"/>
          <p:nvPr/>
        </p:nvSpPr>
        <p:spPr>
          <a:xfrm>
            <a:off x="8636500" y="2950525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6" name="Google Shape;606;g242b3d953b9_1_0"/>
          <p:cNvSpPr txBox="1"/>
          <p:nvPr/>
        </p:nvSpPr>
        <p:spPr>
          <a:xfrm>
            <a:off x="9159700" y="4523975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2b3d953b9_1_30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2" name="Google Shape;612;g242b3d953b9_1_30"/>
          <p:cNvSpPr txBox="1"/>
          <p:nvPr/>
        </p:nvSpPr>
        <p:spPr>
          <a:xfrm>
            <a:off x="3352800" y="6010800"/>
            <a:ext cx="8575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Components = 100 | Polynomial kernel | FC7 as input | 80/20 train/test split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g242b3d953b9_1_30"/>
          <p:cNvSpPr txBox="1"/>
          <p:nvPr>
            <p:ph type="title"/>
          </p:nvPr>
        </p:nvSpPr>
        <p:spPr>
          <a:xfrm>
            <a:off x="888724" y="1117625"/>
            <a:ext cx="11139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/>
              <a:t>Results (Full Pretrained AlexNet → PCA → SVM)</a:t>
            </a:r>
            <a:endParaRPr/>
          </a:p>
        </p:txBody>
      </p:sp>
      <p:grpSp>
        <p:nvGrpSpPr>
          <p:cNvPr id="614" name="Google Shape;614;g242b3d953b9_1_30"/>
          <p:cNvGrpSpPr/>
          <p:nvPr/>
        </p:nvGrpSpPr>
        <p:grpSpPr>
          <a:xfrm>
            <a:off x="2019675" y="1818500"/>
            <a:ext cx="3809250" cy="3725625"/>
            <a:chOff x="7886700" y="1900125"/>
            <a:chExt cx="3809250" cy="3725625"/>
          </a:xfrm>
        </p:grpSpPr>
        <p:sp>
          <p:nvSpPr>
            <p:cNvPr id="615" name="Google Shape;615;g242b3d953b9_1_30"/>
            <p:cNvSpPr txBox="1"/>
            <p:nvPr/>
          </p:nvSpPr>
          <p:spPr>
            <a:xfrm>
              <a:off x="8438775" y="1900125"/>
              <a:ext cx="31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grpSp>
          <p:nvGrpSpPr>
            <p:cNvPr id="616" name="Google Shape;616;g242b3d953b9_1_30"/>
            <p:cNvGrpSpPr/>
            <p:nvPr/>
          </p:nvGrpSpPr>
          <p:grpSpPr>
            <a:xfrm>
              <a:off x="7886700" y="2382325"/>
              <a:ext cx="3181350" cy="1790700"/>
              <a:chOff x="8438700" y="2472025"/>
              <a:chExt cx="3181350" cy="1790700"/>
            </a:xfrm>
          </p:grpSpPr>
          <p:pic>
            <p:nvPicPr>
              <p:cNvPr id="617" name="Google Shape;617;g242b3d953b9_1_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38700" y="2472025"/>
                <a:ext cx="3181350" cy="179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8" name="Google Shape;618;g242b3d953b9_1_30"/>
              <p:cNvSpPr txBox="1"/>
              <p:nvPr/>
            </p:nvSpPr>
            <p:spPr>
              <a:xfrm>
                <a:off x="8438700" y="2738625"/>
                <a:ext cx="2352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latin typeface="Libre Franklin"/>
                    <a:ea typeface="Libre Franklin"/>
                    <a:cs typeface="Libre Franklin"/>
                    <a:sym typeface="Libre Franklin"/>
                  </a:rPr>
                  <a:t>PCA → SVM</a:t>
                </a:r>
                <a:endParaRPr b="1" sz="1800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19" name="Google Shape;619;g242b3d953b9_1_30"/>
            <p:cNvSpPr txBox="1"/>
            <p:nvPr/>
          </p:nvSpPr>
          <p:spPr>
            <a:xfrm>
              <a:off x="8067450" y="4332750"/>
              <a:ext cx="36285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F1 score = 0.54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Precision = 0.48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 u="sng"/>
                <a:t>Recall = 0.63</a:t>
              </a:r>
              <a:endParaRPr sz="1800" u="sng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Accuracy = 0.58</a:t>
              </a:r>
              <a:endParaRPr sz="1800"/>
            </a:p>
          </p:txBody>
        </p:sp>
      </p:grpSp>
      <p:grpSp>
        <p:nvGrpSpPr>
          <p:cNvPr id="620" name="Google Shape;620;g242b3d953b9_1_30"/>
          <p:cNvGrpSpPr/>
          <p:nvPr/>
        </p:nvGrpSpPr>
        <p:grpSpPr>
          <a:xfrm>
            <a:off x="7492300" y="2285988"/>
            <a:ext cx="3718125" cy="3262475"/>
            <a:chOff x="1617825" y="2363275"/>
            <a:chExt cx="3718125" cy="3262475"/>
          </a:xfrm>
        </p:grpSpPr>
        <p:grpSp>
          <p:nvGrpSpPr>
            <p:cNvPr id="621" name="Google Shape;621;g242b3d953b9_1_30"/>
            <p:cNvGrpSpPr/>
            <p:nvPr/>
          </p:nvGrpSpPr>
          <p:grpSpPr>
            <a:xfrm>
              <a:off x="1617825" y="2363275"/>
              <a:ext cx="3238500" cy="1828800"/>
              <a:chOff x="8381475" y="4877675"/>
              <a:chExt cx="3238500" cy="1828800"/>
            </a:xfrm>
          </p:grpSpPr>
          <p:pic>
            <p:nvPicPr>
              <p:cNvPr id="622" name="Google Shape;622;g242b3d953b9_1_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81475" y="4877675"/>
                <a:ext cx="3238500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3" name="Google Shape;623;g242b3d953b9_1_30"/>
              <p:cNvSpPr txBox="1"/>
              <p:nvPr/>
            </p:nvSpPr>
            <p:spPr>
              <a:xfrm>
                <a:off x="8824575" y="5137175"/>
                <a:ext cx="2352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latin typeface="Libre Franklin"/>
                    <a:ea typeface="Libre Franklin"/>
                    <a:cs typeface="Libre Franklin"/>
                    <a:sym typeface="Libre Franklin"/>
                  </a:rPr>
                  <a:t>SVM</a:t>
                </a:r>
                <a:endParaRPr b="1" sz="1800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24" name="Google Shape;624;g242b3d953b9_1_30"/>
            <p:cNvSpPr txBox="1"/>
            <p:nvPr/>
          </p:nvSpPr>
          <p:spPr>
            <a:xfrm>
              <a:off x="1707450" y="4332750"/>
              <a:ext cx="36285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F1 score = 0.51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Precision = 0.48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 u="sng"/>
                <a:t>Recall = 0.55</a:t>
              </a:r>
              <a:endParaRPr sz="1800" u="sng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Accuracy = 0.58</a:t>
              </a:r>
              <a:endParaRPr sz="1800"/>
            </a:p>
          </p:txBody>
        </p:sp>
      </p:grpSp>
      <p:sp>
        <p:nvSpPr>
          <p:cNvPr id="625" name="Google Shape;625;g242b3d953b9_1_30"/>
          <p:cNvSpPr txBox="1"/>
          <p:nvPr/>
        </p:nvSpPr>
        <p:spPr>
          <a:xfrm>
            <a:off x="1313325" y="2085900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6" name="Google Shape;626;g242b3d953b9_1_30"/>
          <p:cNvSpPr txBox="1"/>
          <p:nvPr/>
        </p:nvSpPr>
        <p:spPr>
          <a:xfrm>
            <a:off x="6969100" y="2085900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42b3d953b9_1_63"/>
          <p:cNvSpPr txBox="1"/>
          <p:nvPr>
            <p:ph type="title"/>
          </p:nvPr>
        </p:nvSpPr>
        <p:spPr>
          <a:xfrm>
            <a:off x="888724" y="1117625"/>
            <a:ext cx="11139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Franklin Gothic"/>
              <a:buNone/>
            </a:pPr>
            <a:r>
              <a:rPr lang="en-US" sz="3659"/>
              <a:t>Truncated Pretrained AlexNet → PCA → SVM</a:t>
            </a:r>
            <a:endParaRPr sz="3659"/>
          </a:p>
        </p:txBody>
      </p:sp>
      <p:sp>
        <p:nvSpPr>
          <p:cNvPr id="632" name="Google Shape;632;g242b3d953b9_1_63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3" name="Google Shape;633;g242b3d953b9_1_63"/>
          <p:cNvSpPr/>
          <p:nvPr/>
        </p:nvSpPr>
        <p:spPr>
          <a:xfrm>
            <a:off x="11008600" y="3602700"/>
            <a:ext cx="327000" cy="42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42b3d953b9_1_63"/>
          <p:cNvSpPr txBox="1"/>
          <p:nvPr/>
        </p:nvSpPr>
        <p:spPr>
          <a:xfrm>
            <a:off x="10647000" y="4123775"/>
            <a:ext cx="1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P(Y = 1 | X)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35" name="Google Shape;635;g242b3d953b9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00" y="2060350"/>
            <a:ext cx="10254400" cy="335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g242b3d953b9_1_63"/>
          <p:cNvCxnSpPr>
            <a:endCxn id="633" idx="1"/>
          </p:cNvCxnSpPr>
          <p:nvPr/>
        </p:nvCxnSpPr>
        <p:spPr>
          <a:xfrm flipH="1" rot="10800000">
            <a:off x="10340200" y="3813000"/>
            <a:ext cx="668400" cy="1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g242b3d953b9_1_63"/>
          <p:cNvCxnSpPr/>
          <p:nvPr/>
        </p:nvCxnSpPr>
        <p:spPr>
          <a:xfrm>
            <a:off x="7907975" y="2764475"/>
            <a:ext cx="558300" cy="21132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g242b3d953b9_1_63"/>
          <p:cNvCxnSpPr/>
          <p:nvPr/>
        </p:nvCxnSpPr>
        <p:spPr>
          <a:xfrm flipH="1">
            <a:off x="7848525" y="2764475"/>
            <a:ext cx="537900" cy="21048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g242b3d953b9_1_63"/>
          <p:cNvSpPr txBox="1"/>
          <p:nvPr/>
        </p:nvSpPr>
        <p:spPr>
          <a:xfrm>
            <a:off x="8996700" y="2896625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0" name="Google Shape;640;g242b3d953b9_1_63"/>
          <p:cNvSpPr txBox="1"/>
          <p:nvPr/>
        </p:nvSpPr>
        <p:spPr>
          <a:xfrm>
            <a:off x="9258300" y="4523975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1" name="Google Shape;641;g242b3d953b9_1_63"/>
          <p:cNvSpPr txBox="1"/>
          <p:nvPr/>
        </p:nvSpPr>
        <p:spPr>
          <a:xfrm>
            <a:off x="4572000" y="5333500"/>
            <a:ext cx="737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**Trained weights from horizontal flipping and rotation loaded onto network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2b3d953b9_1_99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647" name="Google Shape;647;g242b3d953b9_1_99"/>
          <p:cNvGrpSpPr/>
          <p:nvPr/>
        </p:nvGrpSpPr>
        <p:grpSpPr>
          <a:xfrm>
            <a:off x="2200425" y="1818500"/>
            <a:ext cx="3628500" cy="4002525"/>
            <a:chOff x="8067450" y="1900125"/>
            <a:chExt cx="3628500" cy="4002525"/>
          </a:xfrm>
        </p:grpSpPr>
        <p:sp>
          <p:nvSpPr>
            <p:cNvPr id="648" name="Google Shape;648;g242b3d953b9_1_99"/>
            <p:cNvSpPr txBox="1"/>
            <p:nvPr/>
          </p:nvSpPr>
          <p:spPr>
            <a:xfrm>
              <a:off x="8438775" y="1900125"/>
              <a:ext cx="31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49" name="Google Shape;649;g242b3d953b9_1_99"/>
            <p:cNvSpPr txBox="1"/>
            <p:nvPr/>
          </p:nvSpPr>
          <p:spPr>
            <a:xfrm>
              <a:off x="8067450" y="4332750"/>
              <a:ext cx="36285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F1 score = 0.37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Precision = 0.34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Recall = 0.40</a:t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Accuracy = 0.45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0" name="Google Shape;650;g242b3d953b9_1_99"/>
          <p:cNvSpPr txBox="1"/>
          <p:nvPr/>
        </p:nvSpPr>
        <p:spPr>
          <a:xfrm>
            <a:off x="7581925" y="4255463"/>
            <a:ext cx="3628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F1 score = 0.63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Precision = 0.57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Recall = 0.71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Accuracy = 0.67</a:t>
            </a:r>
            <a:endParaRPr sz="1800"/>
          </a:p>
        </p:txBody>
      </p:sp>
      <p:pic>
        <p:nvPicPr>
          <p:cNvPr id="651" name="Google Shape;651;g242b3d953b9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50" y="2285988"/>
            <a:ext cx="32194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42b3d953b9_1_99"/>
          <p:cNvSpPr txBox="1"/>
          <p:nvPr/>
        </p:nvSpPr>
        <p:spPr>
          <a:xfrm>
            <a:off x="1494750" y="2611850"/>
            <a:ext cx="23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Franklin"/>
                <a:ea typeface="Libre Franklin"/>
                <a:cs typeface="Libre Franklin"/>
                <a:sym typeface="Libre Franklin"/>
              </a:rPr>
              <a:t>PCA → SVM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3" name="Google Shape;653;g242b3d953b9_1_99"/>
          <p:cNvSpPr txBox="1"/>
          <p:nvPr>
            <p:ph type="title"/>
          </p:nvPr>
        </p:nvSpPr>
        <p:spPr>
          <a:xfrm>
            <a:off x="888724" y="1117625"/>
            <a:ext cx="11139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Franklin Gothic"/>
              <a:buNone/>
            </a:pPr>
            <a:r>
              <a:rPr lang="en-US" sz="3659"/>
              <a:t>Results </a:t>
            </a:r>
            <a:r>
              <a:rPr lang="en-US" sz="3659"/>
              <a:t>(</a:t>
            </a:r>
            <a:r>
              <a:rPr lang="en-US" sz="3659"/>
              <a:t>Truncated Pretrained AlexNet → PCA → SVM)</a:t>
            </a:r>
            <a:endParaRPr sz="3659"/>
          </a:p>
        </p:txBody>
      </p:sp>
      <p:sp>
        <p:nvSpPr>
          <p:cNvPr id="654" name="Google Shape;654;g242b3d953b9_1_99"/>
          <p:cNvSpPr txBox="1"/>
          <p:nvPr/>
        </p:nvSpPr>
        <p:spPr>
          <a:xfrm>
            <a:off x="809625" y="2211650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5" name="Google Shape;655;g242b3d953b9_1_99"/>
          <p:cNvSpPr txBox="1"/>
          <p:nvPr/>
        </p:nvSpPr>
        <p:spPr>
          <a:xfrm>
            <a:off x="6696525" y="2211650"/>
            <a:ext cx="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6" name="Google Shape;656;g242b3d953b9_1_99"/>
          <p:cNvSpPr/>
          <p:nvPr/>
        </p:nvSpPr>
        <p:spPr>
          <a:xfrm>
            <a:off x="6441575" y="2042150"/>
            <a:ext cx="5010600" cy="365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g242b3d953b9_1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513" y="2286000"/>
            <a:ext cx="3234073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42b3d953b9_1_99"/>
          <p:cNvSpPr txBox="1"/>
          <p:nvPr/>
        </p:nvSpPr>
        <p:spPr>
          <a:xfrm>
            <a:off x="7949550" y="2544588"/>
            <a:ext cx="23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Franklin"/>
                <a:ea typeface="Libre Franklin"/>
                <a:cs typeface="Libre Franklin"/>
                <a:sym typeface="Libre Franklin"/>
              </a:rPr>
              <a:t>SVM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9" name="Google Shape;659;g242b3d953b9_1_99"/>
          <p:cNvSpPr txBox="1"/>
          <p:nvPr/>
        </p:nvSpPr>
        <p:spPr>
          <a:xfrm>
            <a:off x="3352800" y="6010800"/>
            <a:ext cx="8575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**Principal Components = 100 | Polynomial kernel | FC6 as input | 80/20 train/test split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42b3d953b9_1_142"/>
          <p:cNvSpPr txBox="1"/>
          <p:nvPr>
            <p:ph type="title"/>
          </p:nvPr>
        </p:nvSpPr>
        <p:spPr>
          <a:xfrm>
            <a:off x="964027" y="879075"/>
            <a:ext cx="110640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Performing Classifiers </a:t>
            </a:r>
            <a:endParaRPr/>
          </a:p>
        </p:txBody>
      </p:sp>
      <p:sp>
        <p:nvSpPr>
          <p:cNvPr id="666" name="Google Shape;666;g242b3d953b9_1_142"/>
          <p:cNvSpPr txBox="1"/>
          <p:nvPr>
            <p:ph idx="1" type="body"/>
          </p:nvPr>
        </p:nvSpPr>
        <p:spPr>
          <a:xfrm>
            <a:off x="2691474" y="4356413"/>
            <a:ext cx="4572000" cy="27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F1 score = 0.60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Precision = 0.45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Recall = 0.90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Accuracy = 0.53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Minimizes false negatives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Uses complete network (7 layers)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g242b3d953b9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638" y="2392438"/>
            <a:ext cx="32099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42b3d953b9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13" y="2416263"/>
            <a:ext cx="3234073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242b3d953b9_1_142"/>
          <p:cNvSpPr txBox="1"/>
          <p:nvPr/>
        </p:nvSpPr>
        <p:spPr>
          <a:xfrm>
            <a:off x="7339200" y="4268875"/>
            <a:ext cx="4050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= 0.63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0.57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= 0.71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0.67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-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balanced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-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truncated network (6 layers)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0" name="Google Shape;670;g242b3d953b9_1_142"/>
          <p:cNvSpPr txBox="1"/>
          <p:nvPr/>
        </p:nvSpPr>
        <p:spPr>
          <a:xfrm>
            <a:off x="7588175" y="2722950"/>
            <a:ext cx="3000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6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SVM</a:t>
            </a:r>
            <a:endParaRPr sz="100"/>
          </a:p>
        </p:txBody>
      </p:sp>
      <p:sp>
        <p:nvSpPr>
          <p:cNvPr id="671" name="Google Shape;671;g242b3d953b9_1_142"/>
          <p:cNvSpPr txBox="1"/>
          <p:nvPr/>
        </p:nvSpPr>
        <p:spPr>
          <a:xfrm>
            <a:off x="2343175" y="2699025"/>
            <a:ext cx="3000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6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CNN</a:t>
            </a:r>
            <a:endParaRPr b="1" sz="226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6"/>
          <p:cNvSpPr txBox="1"/>
          <p:nvPr/>
        </p:nvSpPr>
        <p:spPr>
          <a:xfrm>
            <a:off x="706078" y="462243"/>
            <a:ext cx="2823702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106"/>
          <p:cNvSpPr txBox="1"/>
          <p:nvPr/>
        </p:nvSpPr>
        <p:spPr>
          <a:xfrm>
            <a:off x="1775928" y="1216334"/>
            <a:ext cx="856760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segmentation is the process of classifying individual pixels.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Mask R-CNN to segment the individual abnormalities in the image.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626" y="2435017"/>
            <a:ext cx="10805652" cy="37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8"/>
          <p:cNvSpPr txBox="1"/>
          <p:nvPr/>
        </p:nvSpPr>
        <p:spPr>
          <a:xfrm>
            <a:off x="706077" y="462243"/>
            <a:ext cx="3531625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64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/>
          </a:p>
        </p:txBody>
      </p:sp>
      <p:sp>
        <p:nvSpPr>
          <p:cNvPr id="686" name="Google Shape;686;p108"/>
          <p:cNvSpPr txBox="1"/>
          <p:nvPr/>
        </p:nvSpPr>
        <p:spPr>
          <a:xfrm>
            <a:off x="796011" y="1361413"/>
            <a:ext cx="104619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Models –(Mass, Calcification) are implemented using PyTorch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are trained for 30 Epochs – with 587 for training and 200 for validation steps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default architecture –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101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used for the backbone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parameters were kept the same – (as of default values)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pretraining weights – MS Coco – were used as an initialization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best-performing weights are used for the inference.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"/>
          <p:cNvSpPr txBox="1"/>
          <p:nvPr>
            <p:ph type="title"/>
          </p:nvPr>
        </p:nvSpPr>
        <p:spPr>
          <a:xfrm>
            <a:off x="754380" y="2042792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478" name="Google Shape;478;p2"/>
          <p:cNvSpPr txBox="1"/>
          <p:nvPr>
            <p:ph idx="2" type="body"/>
          </p:nvPr>
        </p:nvSpPr>
        <p:spPr>
          <a:xfrm>
            <a:off x="980280" y="4534564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04. Segmentation</a:t>
            </a:r>
            <a:endParaRPr/>
          </a:p>
        </p:txBody>
      </p:sp>
      <p:sp>
        <p:nvSpPr>
          <p:cNvPr id="479" name="Google Shape;479;p2"/>
          <p:cNvSpPr txBox="1"/>
          <p:nvPr>
            <p:ph idx="4" type="body"/>
          </p:nvPr>
        </p:nvSpPr>
        <p:spPr>
          <a:xfrm>
            <a:off x="3672408" y="4539658"/>
            <a:ext cx="2897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05. Future Work Possibilities</a:t>
            </a:r>
            <a:endParaRPr/>
          </a:p>
        </p:txBody>
      </p:sp>
      <p:sp>
        <p:nvSpPr>
          <p:cNvPr id="480" name="Google Shape;480;p2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3649980" y="1819655"/>
            <a:ext cx="2255520" cy="1986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1882140" y="1819655"/>
            <a:ext cx="2255520" cy="1986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754380" y="1819655"/>
            <a:ext cx="2255520" cy="1986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2"/>
          <p:cNvSpPr txBox="1"/>
          <p:nvPr/>
        </p:nvSpPr>
        <p:spPr>
          <a:xfrm>
            <a:off x="962771" y="343974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876300" y="3160747"/>
            <a:ext cx="2133600" cy="10779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2"/>
          <p:cNvSpPr txBox="1"/>
          <p:nvPr/>
        </p:nvSpPr>
        <p:spPr>
          <a:xfrm>
            <a:off x="3670943" y="3432143"/>
            <a:ext cx="2796318" cy="31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02.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3672408" y="3141577"/>
            <a:ext cx="2133600" cy="10779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2"/>
          <p:cNvSpPr txBox="1"/>
          <p:nvPr/>
        </p:nvSpPr>
        <p:spPr>
          <a:xfrm>
            <a:off x="6384529" y="3451313"/>
            <a:ext cx="2796318" cy="31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03.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85994" y="3160747"/>
            <a:ext cx="2133600" cy="10779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6246144" y="3988832"/>
            <a:ext cx="2273449" cy="369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9"/>
          <p:cNvSpPr txBox="1"/>
          <p:nvPr/>
        </p:nvSpPr>
        <p:spPr>
          <a:xfrm>
            <a:off x="4064421" y="88848"/>
            <a:ext cx="3531625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64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Mass Model</a:t>
            </a:r>
            <a:endParaRPr/>
          </a:p>
        </p:txBody>
      </p:sp>
      <p:grpSp>
        <p:nvGrpSpPr>
          <p:cNvPr id="693" name="Google Shape;693;p109"/>
          <p:cNvGrpSpPr/>
          <p:nvPr/>
        </p:nvGrpSpPr>
        <p:grpSpPr>
          <a:xfrm>
            <a:off x="117986" y="550607"/>
            <a:ext cx="11415252" cy="3268824"/>
            <a:chOff x="-9880" y="783754"/>
            <a:chExt cx="12201880" cy="3468296"/>
          </a:xfrm>
        </p:grpSpPr>
        <p:pic>
          <p:nvPicPr>
            <p:cNvPr descr="A picture containing screenshot&#10;&#10;Description automatically generated" id="694" name="Google Shape;694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880" y="783754"/>
              <a:ext cx="6105880" cy="3468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screenshot, line, plot&#10;&#10;Description automatically generated" id="695" name="Google Shape;695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80091" y="904567"/>
              <a:ext cx="5611909" cy="33155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picture containing diagram, line, plot&#10;&#10;Description automatically generated" id="696" name="Google Shape;696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4476" y="3880411"/>
            <a:ext cx="5131516" cy="280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0"/>
          <p:cNvSpPr txBox="1"/>
          <p:nvPr/>
        </p:nvSpPr>
        <p:spPr>
          <a:xfrm>
            <a:off x="4064421" y="88848"/>
            <a:ext cx="4331571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64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Calcification Model</a:t>
            </a:r>
            <a:endParaRPr/>
          </a:p>
        </p:txBody>
      </p:sp>
      <p:grpSp>
        <p:nvGrpSpPr>
          <p:cNvPr id="703" name="Google Shape;703;p110"/>
          <p:cNvGrpSpPr/>
          <p:nvPr/>
        </p:nvGrpSpPr>
        <p:grpSpPr>
          <a:xfrm>
            <a:off x="110344" y="570271"/>
            <a:ext cx="11794387" cy="3221898"/>
            <a:chOff x="110344" y="570271"/>
            <a:chExt cx="11794387" cy="3221898"/>
          </a:xfrm>
        </p:grpSpPr>
        <p:pic>
          <p:nvPicPr>
            <p:cNvPr descr="A picture containing screenshot, line&#10;&#10;Description automatically generated" id="704" name="Google Shape;704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44" y="570271"/>
              <a:ext cx="5894831" cy="3221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line, screenshot, plot, text&#10;&#10;Description automatically generated" id="705" name="Google Shape;705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6827" y="658797"/>
              <a:ext cx="5717904" cy="31251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picture containing diagram, plot, line, text&#10;&#10;Description automatically generated" id="706" name="Google Shape;706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0904" y="3792169"/>
            <a:ext cx="5446732" cy="297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1"/>
          <p:cNvSpPr txBox="1"/>
          <p:nvPr/>
        </p:nvSpPr>
        <p:spPr>
          <a:xfrm>
            <a:off x="4064421" y="88848"/>
            <a:ext cx="4331571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Visualization</a:t>
            </a:r>
            <a:endParaRPr/>
          </a:p>
        </p:txBody>
      </p:sp>
      <p:grpSp>
        <p:nvGrpSpPr>
          <p:cNvPr id="713" name="Google Shape;713;p111"/>
          <p:cNvGrpSpPr/>
          <p:nvPr/>
        </p:nvGrpSpPr>
        <p:grpSpPr>
          <a:xfrm>
            <a:off x="117987" y="1140542"/>
            <a:ext cx="11454581" cy="5187181"/>
            <a:chOff x="422969" y="1391807"/>
            <a:chExt cx="11149599" cy="4935916"/>
          </a:xfrm>
        </p:grpSpPr>
        <p:pic>
          <p:nvPicPr>
            <p:cNvPr descr="A close-up of a mammogram&#10;&#10;Description automatically generated with medium confidence" id="714" name="Google Shape;714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0" y="1391807"/>
              <a:ext cx="5476568" cy="4935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creenshot&#10;&#10;Description automatically generated" id="715" name="Google Shape;715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969" y="1391807"/>
              <a:ext cx="5295959" cy="49359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2"/>
          <p:cNvSpPr txBox="1"/>
          <p:nvPr/>
        </p:nvSpPr>
        <p:spPr>
          <a:xfrm>
            <a:off x="4064421" y="88848"/>
            <a:ext cx="4331571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Visualization</a:t>
            </a:r>
            <a:endParaRPr/>
          </a:p>
        </p:txBody>
      </p:sp>
      <p:pic>
        <p:nvPicPr>
          <p:cNvPr descr="A picture containing medical imaging, x-ray film&#10;&#10;Description automatically generated" id="722" name="Google Shape;72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8483" y="1052050"/>
            <a:ext cx="5343590" cy="5163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enshot&#10;&#10;Description automatically generated" id="723" name="Google Shape;723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20" y="1052049"/>
            <a:ext cx="6099486" cy="516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3"/>
          <p:cNvSpPr txBox="1"/>
          <p:nvPr/>
        </p:nvSpPr>
        <p:spPr>
          <a:xfrm>
            <a:off x="4064421" y="88848"/>
            <a:ext cx="4331571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Visualization</a:t>
            </a:r>
            <a:endParaRPr/>
          </a:p>
        </p:txBody>
      </p:sp>
      <p:pic>
        <p:nvPicPr>
          <p:cNvPr descr="A picture containing x-ray film, medical imaging, screenshot, radiology&#10;&#10;Description automatically generated" id="730" name="Google Shape;73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01" y="1052050"/>
            <a:ext cx="5865999" cy="5163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medical imaging, radiology, medical radiography, medical&#10;&#10;Description automatically generated" id="731" name="Google Shape;731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848" y="1052050"/>
            <a:ext cx="5865998" cy="516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4"/>
          <p:cNvSpPr txBox="1"/>
          <p:nvPr/>
        </p:nvSpPr>
        <p:spPr>
          <a:xfrm>
            <a:off x="4064421" y="88848"/>
            <a:ext cx="4331571" cy="610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– Visualization</a:t>
            </a:r>
            <a:endParaRPr/>
          </a:p>
        </p:txBody>
      </p:sp>
      <p:pic>
        <p:nvPicPr>
          <p:cNvPr descr="A close-up of a breast x-ray&#10;&#10;Description automatically generated with low confidence" id="738" name="Google Shape;73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5" y="1052050"/>
            <a:ext cx="5865946" cy="5163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medical imaging, x-ray film, radiology, medical radiography&#10;&#10;Description automatically generated" id="739" name="Google Shape;739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52050"/>
            <a:ext cx="5981715" cy="516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5"/>
          <p:cNvSpPr txBox="1"/>
          <p:nvPr/>
        </p:nvSpPr>
        <p:spPr>
          <a:xfrm>
            <a:off x="605202" y="480425"/>
            <a:ext cx="7802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Possibilities</a:t>
            </a:r>
            <a:endParaRPr b="1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6" name="Google Shape;746;p15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15"/>
          <p:cNvSpPr/>
          <p:nvPr/>
        </p:nvSpPr>
        <p:spPr>
          <a:xfrm>
            <a:off x="860835" y="1772168"/>
            <a:ext cx="2403475" cy="26310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5"/>
          <p:cNvSpPr txBox="1"/>
          <p:nvPr/>
        </p:nvSpPr>
        <p:spPr>
          <a:xfrm>
            <a:off x="860835" y="1614876"/>
            <a:ext cx="9804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segmentation model provided the baseline, which can be further optimized by trying a few following strategies: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7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651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Augmenting the dataset by using the Flipping, rotation to specific angles, and equalization histogram (CLAHE)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651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epochs for learning, more samples for generalization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57200" lvl="0" marL="5651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multiple datasets – like </a:t>
            </a:r>
            <a:r>
              <a:rPr b="0" i="0" lang="en-US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CBIS-DDSM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-US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VinDr-Mammo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Dataset. VinDr-Mammo supports bounding box coordinates. Therefore, Polygons from CBIS-DDSM should be converted into BBOX before using this strategy. </a:t>
            </a:r>
            <a:endParaRPr/>
          </a:p>
          <a:p>
            <a:pPr indent="0" lvl="0" marL="107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7"/>
          <p:cNvSpPr txBox="1"/>
          <p:nvPr/>
        </p:nvSpPr>
        <p:spPr>
          <a:xfrm>
            <a:off x="971550" y="1135932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b="1" i="0" lang="en-US" sz="52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 i="0" sz="36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97" name="Google Shape;497;p97"/>
          <p:cNvSpPr txBox="1"/>
          <p:nvPr/>
        </p:nvSpPr>
        <p:spPr>
          <a:xfrm>
            <a:off x="808644" y="2474147"/>
            <a:ext cx="9104771" cy="324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starts when cells begin to grow out of control. 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is the </a:t>
            </a:r>
            <a:r>
              <a:rPr b="1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MOST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cause of death from cancer in women in the United States after lung cancer.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occurs almost entirely in women, but men can get breast cancer, too.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last 30 years, doctors have made great strides in early diagnosis and treatment of the disease and in reducing breast cancer deaths.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97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9"/>
          <p:cNvSpPr txBox="1"/>
          <p:nvPr/>
        </p:nvSpPr>
        <p:spPr>
          <a:xfrm>
            <a:off x="814650" y="1041161"/>
            <a:ext cx="6981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Aim of the Project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6607" y="2106314"/>
            <a:ext cx="6229350" cy="36099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99"/>
          <p:cNvSpPr txBox="1"/>
          <p:nvPr/>
        </p:nvSpPr>
        <p:spPr>
          <a:xfrm>
            <a:off x="597750" y="2198838"/>
            <a:ext cx="4671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AI-based system to assist the early breast cancer detection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Classification : AlexNet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Segmentation : Mask R-CNN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breast cancer screening data as mammograms will be used for the modeling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0"/>
          <p:cNvSpPr txBox="1"/>
          <p:nvPr/>
        </p:nvSpPr>
        <p:spPr>
          <a:xfrm>
            <a:off x="971550" y="1133798"/>
            <a:ext cx="6981248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Dataset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0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100"/>
          <p:cNvSpPr txBox="1"/>
          <p:nvPr/>
        </p:nvSpPr>
        <p:spPr>
          <a:xfrm>
            <a:off x="734881" y="2220789"/>
            <a:ext cx="93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CBIS-DDSM data  –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lowing c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haracteristics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6" name="Google Shape;516;p100"/>
          <p:cNvGraphicFramePr/>
          <p:nvPr/>
        </p:nvGraphicFramePr>
        <p:xfrm>
          <a:off x="971550" y="28283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{64F1A84B-EC54-49E2-B298-DE96273105FB}</a:tableStyleId>
              </a:tblPr>
              <a:tblGrid>
                <a:gridCol w="2254600"/>
                <a:gridCol w="7628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CBIS-DDSM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Abnormalities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Masses – Calcification – Nipple Retraction – Skin Thickening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Format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DICOM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Resolution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Fixed - Varies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/ Localization / Segmentation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 Labels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Flexible – Can be all the abnormalities or just benign/malignant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2177afacc_0_62"/>
          <p:cNvSpPr txBox="1"/>
          <p:nvPr/>
        </p:nvSpPr>
        <p:spPr>
          <a:xfrm>
            <a:off x="3158900" y="2872950"/>
            <a:ext cx="6191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76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Classification</a:t>
            </a:r>
            <a:endParaRPr b="0" i="0" sz="7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42177afacc_0_62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g242177afacc_0_62"/>
          <p:cNvSpPr/>
          <p:nvPr/>
        </p:nvSpPr>
        <p:spPr>
          <a:xfrm>
            <a:off x="611850" y="1673175"/>
            <a:ext cx="2986800" cy="61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2177afacc_0_42"/>
          <p:cNvSpPr txBox="1"/>
          <p:nvPr>
            <p:ph type="title"/>
          </p:nvPr>
        </p:nvSpPr>
        <p:spPr>
          <a:xfrm>
            <a:off x="888729" y="1117625"/>
            <a:ext cx="8161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AlexNet (Pretrained)</a:t>
            </a:r>
            <a:endParaRPr/>
          </a:p>
        </p:txBody>
      </p:sp>
      <p:sp>
        <p:nvSpPr>
          <p:cNvPr id="530" name="Google Shape;530;g242177afacc_0_42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1" name="Google Shape;531;g242177afacc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88" y="2562900"/>
            <a:ext cx="9201024" cy="3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g242177afacc_0_42"/>
          <p:cNvCxnSpPr/>
          <p:nvPr/>
        </p:nvCxnSpPr>
        <p:spPr>
          <a:xfrm>
            <a:off x="10195500" y="3429000"/>
            <a:ext cx="501000" cy="18849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g242177afacc_0_42"/>
          <p:cNvCxnSpPr/>
          <p:nvPr/>
        </p:nvCxnSpPr>
        <p:spPr>
          <a:xfrm flipH="1">
            <a:off x="10166700" y="3429000"/>
            <a:ext cx="529800" cy="19560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g242177afacc_0_42"/>
          <p:cNvSpPr/>
          <p:nvPr/>
        </p:nvSpPr>
        <p:spPr>
          <a:xfrm>
            <a:off x="10963775" y="4080800"/>
            <a:ext cx="327000" cy="42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g242177afacc_0_42"/>
          <p:cNvCxnSpPr>
            <a:endCxn id="534" idx="1"/>
          </p:cNvCxnSpPr>
          <p:nvPr/>
        </p:nvCxnSpPr>
        <p:spPr>
          <a:xfrm>
            <a:off x="10036175" y="4274900"/>
            <a:ext cx="927600" cy="1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2177afacc_0_2"/>
          <p:cNvSpPr txBox="1"/>
          <p:nvPr>
            <p:ph type="title"/>
          </p:nvPr>
        </p:nvSpPr>
        <p:spPr>
          <a:xfrm>
            <a:off x="952504" y="1134950"/>
            <a:ext cx="8161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Results (Pretrained AlexNet)</a:t>
            </a:r>
            <a:endParaRPr/>
          </a:p>
        </p:txBody>
      </p:sp>
      <p:sp>
        <p:nvSpPr>
          <p:cNvPr id="541" name="Google Shape;541;g242177afacc_0_2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42" name="Google Shape;542;g242177afac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50" y="4051500"/>
            <a:ext cx="3958321" cy="25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42177afac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138" y="4051500"/>
            <a:ext cx="3958321" cy="25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42177afacc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612" y="4051500"/>
            <a:ext cx="3958325" cy="252850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42177afacc_0_2"/>
          <p:cNvSpPr txBox="1"/>
          <p:nvPr/>
        </p:nvSpPr>
        <p:spPr>
          <a:xfrm>
            <a:off x="8586275" y="4659950"/>
            <a:ext cx="30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6" name="Google Shape;546;g242177afacc_0_2"/>
          <p:cNvSpPr txBox="1"/>
          <p:nvPr/>
        </p:nvSpPr>
        <p:spPr>
          <a:xfrm>
            <a:off x="862425" y="2086100"/>
            <a:ext cx="67233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athway Gothic One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badly on the validation set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accuracy on the test set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= 0.60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0.51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= 0.71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0.61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7" name="Google Shape;547;g242177afac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3075" y="1885100"/>
            <a:ext cx="31623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2177afacc_0_34"/>
          <p:cNvSpPr txBox="1"/>
          <p:nvPr>
            <p:ph type="title"/>
          </p:nvPr>
        </p:nvSpPr>
        <p:spPr>
          <a:xfrm>
            <a:off x="888729" y="1117625"/>
            <a:ext cx="8161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Augmentation</a:t>
            </a:r>
            <a:endParaRPr/>
          </a:p>
        </p:txBody>
      </p:sp>
      <p:sp>
        <p:nvSpPr>
          <p:cNvPr id="553" name="Google Shape;553;g242177afacc_0_34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4" name="Google Shape;554;g242177afacc_0_34"/>
          <p:cNvSpPr txBox="1"/>
          <p:nvPr/>
        </p:nvSpPr>
        <p:spPr>
          <a:xfrm>
            <a:off x="862425" y="2194200"/>
            <a:ext cx="104931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artificially increasing the training set by creating modified samples of the dataset</a:t>
            </a:r>
            <a:endParaRPr sz="2400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random </a:t>
            </a: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</a:t>
            </a: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blurring, </a:t>
            </a: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perspective</a:t>
            </a: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transformation, horizontal </a:t>
            </a:r>
            <a:r>
              <a:rPr lang="en-US" sz="24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flipping, and rotation</a:t>
            </a:r>
            <a:endParaRPr sz="2400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5" name="Google Shape;555;g242177afac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7" y="3698463"/>
            <a:ext cx="1974450" cy="167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42177afacc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300" y="3673900"/>
            <a:ext cx="1982575" cy="171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42177afacc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785" y="3698471"/>
            <a:ext cx="1896053" cy="167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42177afacc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0497" y="3673900"/>
            <a:ext cx="1998826" cy="171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42177afacc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7950" y="3698475"/>
            <a:ext cx="1974450" cy="171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42177afacc_0_34"/>
          <p:cNvSpPr txBox="1"/>
          <p:nvPr/>
        </p:nvSpPr>
        <p:spPr>
          <a:xfrm>
            <a:off x="1376025" y="5500900"/>
            <a:ext cx="116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Original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1" name="Google Shape;561;g242177afacc_0_34"/>
          <p:cNvSpPr txBox="1"/>
          <p:nvPr/>
        </p:nvSpPr>
        <p:spPr>
          <a:xfrm>
            <a:off x="3364219" y="5531825"/>
            <a:ext cx="133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Gaussian Blur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2" name="Google Shape;562;g242177afacc_0_34"/>
          <p:cNvSpPr txBox="1"/>
          <p:nvPr/>
        </p:nvSpPr>
        <p:spPr>
          <a:xfrm>
            <a:off x="5325521" y="5531825"/>
            <a:ext cx="156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Random rotation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3" name="Google Shape;563;g242177afacc_0_34"/>
          <p:cNvSpPr txBox="1"/>
          <p:nvPr/>
        </p:nvSpPr>
        <p:spPr>
          <a:xfrm>
            <a:off x="7346138" y="5531825"/>
            <a:ext cx="156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Horizontal </a:t>
            </a: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Flipping</a:t>
            </a: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g242177afacc_0_34"/>
          <p:cNvSpPr txBox="1"/>
          <p:nvPr/>
        </p:nvSpPr>
        <p:spPr>
          <a:xfrm>
            <a:off x="9170225" y="5531825"/>
            <a:ext cx="21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Perspective Transformation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2023-03-04T20:23:37Z</dcterms:created>
  <dc:creator>Muhammad Adil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0x010100F80386FEB9181144AC3805838D79B197</vt:lpwstr>
  </property>
</Properties>
</file>